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spreeholzterrasse.de/index.html" TargetMode="External"/><Relationship Id="rId3" Type="http://schemas.openxmlformats.org/officeDocument/2006/relationships/hyperlink" Target="https://oracle.spreeholzterrasse.de/hausbau-1/holzterrasse-planen-welche-fragen-vor-dem-angebot-kl-ren-8206aed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Holzterrasse? Aufbau, Feuchtigkeit und Haltbarkeit erklärt</a:t>
            </a:r>
          </a:p>
        </p:txBody>
      </p:sp>
      <p:sp>
        <p:nvSpPr>
          <p:cNvPr id="3" name="Content Placeholder 2"/>
          <p:cNvSpPr>
            <a:spLocks noGrp="1"/>
          </p:cNvSpPr>
          <p:nvPr>
            <p:ph idx="1"/>
          </p:nvPr>
        </p:nvSpPr>
        <p:spPr/>
        <p:txBody>
          <a:bodyPr/>
          <a:lstStyle/>
          <a:p>
            <a:r>
              <a:t>Eine Holzterrasse ist ein Konstruktionssystem aus mehreren aufeinander abgestimmten Schichten. Terrassendielen, Unterkonstruktion und Untergrund erfüllen jeweils eigene Aufgaben und beeinflussen sich gegenseitig. Der folgende Leitfaden erklärt die grundlegenden Zusammenhänge, damit Sie Materialwahl und Planung nicht isoliert betrachten, sondern als zusammenhängendes System verstehen.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Aufbau matters mehr als einzelne Materialien</a:t>
            </a:r>
          </a:p>
        </p:txBody>
      </p:sp>
      <p:sp>
        <p:nvSpPr>
          <p:cNvPr id="3" name="Content Placeholder 2"/>
          <p:cNvSpPr>
            <a:spLocks noGrp="1"/>
          </p:cNvSpPr>
          <p:nvPr>
            <p:ph idx="1"/>
          </p:nvPr>
        </p:nvSpPr>
        <p:spPr/>
        <p:txBody>
          <a:bodyPr/>
          <a:lstStyle/>
          <a:p>
            <a:pPr>
              <a:defRPr sz="1800"/>
            </a:pPr>
            <a:r>
              <a:t>Terrassendielen sind die sichtbare Fläche, aber sie allein machen keine nutzbare Terrasse. Unterkonstruktion, Auflager und Untergrund müssen die Lasten aufnehmen, Wasser ableiten und das Holz trocken halten. Ein einzelner Terrassendielen-Preis sagt daher wenig über den tatsächlichen Projektumfang aus. Ebenso wenig reicht ein Holzname wie Lärche oder Douglasie als alleinige Entscheidungsgrundlage. Entscheidend sind das konkrete Produkt mit seinen Abmessungen, der sortierungsgerechten Qualität und den Verlegehinweisen des Herstellers. Fügen Sie den konstruktiven Holzschutz von Anfang an hinzu: Wasser braucht einen Weg nach außen, Luft muss zirk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Aufbau matters mehr als einzelne Materialien</a:t>
            </a:r>
          </a:p>
        </p:txBody>
      </p:sp>
      <p:sp>
        <p:nvSpPr>
          <p:cNvPr id="3" name="Content Placeholder 2"/>
          <p:cNvSpPr>
            <a:spLocks noGrp="1"/>
          </p:cNvSpPr>
          <p:nvPr>
            <p:ph idx="1"/>
          </p:nvPr>
        </p:nvSpPr>
        <p:spPr/>
        <p:txBody>
          <a:bodyPr/>
          <a:lstStyle/>
          <a:p>
            <a:pPr>
              <a:defRPr sz="1800"/>
            </a:pPr>
            <a:r>
              <a:t>ulieren können, und die Kontaktflächen zwischen Holz und Unterkonstruktion sollten so wenig Feuchtigkeit wie möglich 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Hinterlüftung planen</a:t>
            </a:r>
          </a:p>
        </p:txBody>
      </p:sp>
      <p:sp>
        <p:nvSpPr>
          <p:cNvPr id="3" name="Content Placeholder 2"/>
          <p:cNvSpPr>
            <a:spLocks noGrp="1"/>
          </p:cNvSpPr>
          <p:nvPr>
            <p:ph idx="1"/>
          </p:nvPr>
        </p:nvSpPr>
        <p:spPr/>
        <p:txBody>
          <a:bodyPr/>
          <a:lstStyle/>
          <a:p>
            <a:pPr>
              <a:defRPr sz="1800"/>
            </a:pPr>
            <a:r>
              <a:t>Niederschlagswasser muss aus dem Aufbau herausgeleitet werden. Genauso wichtig ist die Luftbewegung unter den Dielen und an den Kontaktflächen, damit das Holz nach Feuchtigkeitseintritt wieder abtrocknen kann. Wenn Wasser an geschlossenen Rändern oder unter Blockaden in Fugen steht, fehlt ein Austritt oder einegeneigte Ebene, über die das Wasser weiterfließen kann. Ein Oberflächenöl kann diesen konstruktiven Mangel nicht ausgleichen. Das Gefälle, offene Randbereiche oder Entwässerungsöffnungen helfen nur dann, wenn das Wasser seinen Weg tatsächlich fortsetzen kann. Prüfen Sie daher den gesamten Aufbau bis zum Ablauf oder bis zum freien Rand,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Hinterlüftung planen</a:t>
            </a:r>
          </a:p>
        </p:txBody>
      </p:sp>
      <p:sp>
        <p:nvSpPr>
          <p:cNvPr id="3" name="Content Placeholder 2"/>
          <p:cNvSpPr>
            <a:spLocks noGrp="1"/>
          </p:cNvSpPr>
          <p:nvPr>
            <p:ph idx="1"/>
          </p:nvPr>
        </p:nvSpPr>
        <p:spPr/>
        <p:txBody>
          <a:bodyPr/>
          <a:lstStyle/>
          <a:p>
            <a:pPr>
              <a:defRPr sz="1800"/>
            </a:pPr>
            <a:r>
              <a:t>nicht nur die Dielenfläche.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 im Überblick</a:t>
            </a:r>
          </a:p>
        </p:txBody>
      </p:sp>
      <p:sp>
        <p:nvSpPr>
          <p:cNvPr id="3" name="Content Placeholder 2"/>
          <p:cNvSpPr>
            <a:spLocks noGrp="1"/>
          </p:cNvSpPr>
          <p:nvPr>
            <p:ph idx="1"/>
          </p:nvPr>
        </p:nvSpPr>
        <p:spPr/>
        <p:txBody>
          <a:bodyPr/>
          <a:lstStyle/>
          <a:p>
            <a:pPr>
              <a:defRPr sz="1800"/>
            </a:pPr>
            <a:r>
              <a:t>Jede Schicht im Terrassenaufbau hat eine klar erkennbare Aufgabe. Der Untergrund ist die vorhandene oder vorbereitete Basis. Er muss tragfähig sein, die Lasten gleichmäßig verteilen und den Wasserablauf nicht behindern. Auflager verbinden die Basis mit den Tragprofilen der Unterkonstruktion und sorgen für definierte Abstände. Die Unterkonstruktion selbst trägt und befestigt die Terrassendielen. Sie besteht je nach System aus Holz- oder Aluminiumprofilen und muss ausreichend belüftet sein. Erst dann folgen die Terrassendielen als Nutzfläche. Eine ebene Oberfläche allein beweist weder Tragfähigkeit noch einen funktionierenden Wasserablauf. Prüf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 im Überblick</a:t>
            </a:r>
          </a:p>
        </p:txBody>
      </p:sp>
      <p:sp>
        <p:nvSpPr>
          <p:cNvPr id="3" name="Content Placeholder 2"/>
          <p:cNvSpPr>
            <a:spLocks noGrp="1"/>
          </p:cNvSpPr>
          <p:nvPr>
            <p:ph idx="1"/>
          </p:nvPr>
        </p:nvSpPr>
        <p:spPr/>
        <p:txBody>
          <a:bodyPr/>
          <a:lstStyle/>
          <a:p>
            <a:pPr>
              <a:defRPr sz="1800"/>
            </a:pPr>
            <a:r>
              <a:t>en Sie daher bei jeder Schicht, ob die vorliegenden Bedingungen die jeweilige Aufgabe erfüllen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Modifikationen richtig einordnen</a:t>
            </a:r>
          </a:p>
        </p:txBody>
      </p:sp>
      <p:sp>
        <p:nvSpPr>
          <p:cNvPr id="3" name="Content Placeholder 2"/>
          <p:cNvSpPr>
            <a:spLocks noGrp="1"/>
          </p:cNvSpPr>
          <p:nvPr>
            <p:ph idx="1"/>
          </p:nvPr>
        </p:nvSpPr>
        <p:spPr/>
        <p:txBody>
          <a:bodyPr/>
          <a:lstStyle/>
          <a:p>
            <a:pPr>
              <a:defRPr sz="1800"/>
            </a:pPr>
            <a:r>
              <a:t>Nadelhölzer wie Lärche und Douglasie unterscheiden sich von Laubhölzern wie Robinie durch Rohdichte, Inhaltsstoffe und Verarbeitungseigenschaften. Thermoholz ist kein eigener Holzname, sondern thermisch modifiziertes Holz einer beliebigen Ausgangsart. Als Produkteigenschaft gehört die Modifikation in die Materialbeschreibung, zusammen mit der Holzart und dem konkreten Verfahren. Prüfen Sie bei jedem Produkt, welche Befestigung, Profilabstände und Pflege der Hersteller vorsieht. Änderungen durch die Modifikation können Einfluss auf Schraubenwahl und Fugenmaß haben.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beginnt mit Zustandsprüfung</a:t>
            </a:r>
          </a:p>
        </p:txBody>
      </p:sp>
      <p:sp>
        <p:nvSpPr>
          <p:cNvPr id="3" name="Content Placeholder 2"/>
          <p:cNvSpPr>
            <a:spLocks noGrp="1"/>
          </p:cNvSpPr>
          <p:nvPr>
            <p:ph idx="1"/>
          </p:nvPr>
        </p:nvSpPr>
        <p:spPr/>
        <p:txBody>
          <a:bodyPr/>
          <a:lstStyle/>
          <a:p>
            <a:pPr>
              <a:defRPr sz="1800"/>
            </a:pPr>
            <a:r>
              <a:t>Bevor Sie zu Reinigungsmitteln oder Öl greifen, prüfen Sie den Zustand der gesamten Konstruktion. Kontrollieren Sie Terrassendielen auf weiche Stellen, Schrauben auf Festigkeit, Fugen auf Verstopfungen und auffällige Feuchtstellen. Loser Schmutz und Laub sind andere Aufgaben als stehendes Wasser oder eine veränderte Oberflächenstruktur. Ein Biofilm auf der Oberfläche beeinträchtigt die Nutzung und lässt sich mit geeigneten Reinigungsverfahren behandeln. Dauerfeuchte Stellen, die nicht durch Belüftung trocknen, zeigen jedoch einen konstruktiven Fehler an, der durch eine neue Oberflächenbehandlung nicht behoben wird. Ölen ist keine pauschale Pf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beginnt mit Zustandsprüfung</a:t>
            </a:r>
          </a:p>
        </p:txBody>
      </p:sp>
      <p:sp>
        <p:nvSpPr>
          <p:cNvPr id="3" name="Content Placeholder 2"/>
          <p:cNvSpPr>
            <a:spLocks noGrp="1"/>
          </p:cNvSpPr>
          <p:nvPr>
            <p:ph idx="1"/>
          </p:nvPr>
        </p:nvSpPr>
        <p:spPr/>
        <p:txBody>
          <a:bodyPr/>
          <a:lstStyle/>
          <a:p>
            <a:pPr>
              <a:defRPr sz="1800"/>
            </a:pPr>
            <a:r>
              <a:t>lichtlicht, sondern hängt vom vorhandenen Zustand, der bisherigen Behandlung und dem gewünschten Ergebnis ab.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Der Dielenpreis ist kein Gesamtpreis. Für eine nutzbare Terrasse kommen Tragprofile, Auflager, Befestigung, Zuschnitt und Montage hinzu. Auch Lieferung, Rückbau oder Entsorgung können eigene Positionen sein. Fragen Sie im Angebot nach dem vollständigen Aufbau einschließlich Unterkonstruktion, Entwässerung und Anschlüssen. Bei derselben Fläche kann ein rechteckiger Belag weniger Verschnitt erfordern als eine verwinkelte Fläche. Lassen Sie Mengenansatz, Dielenformat und Umgang mit Reststücken benennen. Ein belastbarer Gesamtpreis braucht einen klar abgegrenzten Leistungsumfang und nachvollziehbare Mengen.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Holzterrasse</a:t>
            </a:r>
          </a:p>
        </p:txBody>
      </p:sp>
      <p:sp>
        <p:nvSpPr>
          <p:cNvPr id="3" name="Content Placeholder 2"/>
          <p:cNvSpPr>
            <a:spLocks noGrp="1"/>
          </p:cNvSpPr>
          <p:nvPr>
            <p:ph idx="1"/>
          </p:nvPr>
        </p:nvSpPr>
        <p:spPr/>
        <p:txBody>
          <a:bodyPr/>
          <a:lstStyle/>
          <a:p>
            <a:r>
              <a:rPr sz="1800">
                <a:hlinkClick r:id="rId2"/>
              </a:rPr>
              <a:t>Holzterrasse Berlin – Projekt klären und Anfrage stellen</a:t>
            </a:r>
          </a:p>
          <a:p>
            <a:r>
              <a:rPr sz="1800">
                <a:hlinkClick r:id="rId3"/>
              </a:rPr>
              <a:t>Holzterrasse planen: Welche Fragen vor dem Angebot klären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